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26"/>
  </p:notesMasterIdLst>
  <p:handoutMasterIdLst>
    <p:handoutMasterId r:id="rId27"/>
  </p:handoutMasterIdLst>
  <p:sldIdLst>
    <p:sldId id="290" r:id="rId5"/>
    <p:sldId id="257" r:id="rId6"/>
    <p:sldId id="271" r:id="rId7"/>
    <p:sldId id="272" r:id="rId8"/>
    <p:sldId id="277" r:id="rId9"/>
    <p:sldId id="278" r:id="rId10"/>
    <p:sldId id="279" r:id="rId11"/>
    <p:sldId id="280" r:id="rId12"/>
    <p:sldId id="281" r:id="rId13"/>
    <p:sldId id="283" r:id="rId14"/>
    <p:sldId id="284" r:id="rId15"/>
    <p:sldId id="291" r:id="rId16"/>
    <p:sldId id="296" r:id="rId17"/>
    <p:sldId id="295" r:id="rId18"/>
    <p:sldId id="299" r:id="rId19"/>
    <p:sldId id="298" r:id="rId20"/>
    <p:sldId id="286" r:id="rId21"/>
    <p:sldId id="287" r:id="rId22"/>
    <p:sldId id="288" r:id="rId23"/>
    <p:sldId id="297" r:id="rId24"/>
    <p:sldId id="28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83BD4C-349B-486E-9749-26FD95FA998F}" v="401" dt="2019-03-26T13:50:36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6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0" y="6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2692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31A61-8B41-4298-8D9C-B8CEFB2ADF7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60233-A88D-4545-8A97-291365CF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63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499F2-D184-4483-A076-DD0543E8017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A3851-9782-4646-BB47-5F59D7B9C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1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A3851-9782-4646-BB47-5F59D7B9C3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02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A3851-9782-4646-BB47-5F59D7B9C3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82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A3851-9782-4646-BB47-5F59D7B9C3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1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A3851-9782-4646-BB47-5F59D7B9C3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78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A3851-9782-4646-BB47-5F59D7B9C3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9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A3851-9782-4646-BB47-5F59D7B9C3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91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A3851-9782-4646-BB47-5F59D7B9C3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16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A3851-9782-4646-BB47-5F59D7B9C3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2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A3851-9782-4646-BB47-5F59D7B9C3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56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A3851-9782-4646-BB47-5F59D7B9C3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32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A3851-9782-4646-BB47-5F59D7B9C3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20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A3851-9782-4646-BB47-5F59D7B9C3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69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A3851-9782-4646-BB47-5F59D7B9C3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64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A3851-9782-4646-BB47-5F59D7B9C3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60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A3851-9782-4646-BB47-5F59D7B9C3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12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31766" y="3629205"/>
            <a:ext cx="3017210" cy="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6" y="6000502"/>
            <a:ext cx="2745387" cy="4933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1" r="146"/>
          <a:stretch/>
        </p:blipFill>
        <p:spPr>
          <a:xfrm>
            <a:off x="6554776" y="0"/>
            <a:ext cx="4525926" cy="6858000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31766" y="3909432"/>
            <a:ext cx="2943225" cy="13102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Subtitle</a:t>
            </a:r>
          </a:p>
          <a:p>
            <a:pPr lvl="0"/>
            <a:r>
              <a:rPr lang="en-US" dirty="0"/>
              <a:t>DATE</a:t>
            </a:r>
          </a:p>
          <a:p>
            <a:pPr lvl="0"/>
            <a:r>
              <a:rPr lang="en-US" dirty="0"/>
              <a:t>TIME</a:t>
            </a: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631766" y="1312316"/>
            <a:ext cx="5385821" cy="2036663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31766" y="3629205"/>
            <a:ext cx="3017210" cy="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6" y="6000502"/>
            <a:ext cx="2745387" cy="4933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1" r="146"/>
          <a:stretch/>
        </p:blipFill>
        <p:spPr>
          <a:xfrm>
            <a:off x="6554776" y="0"/>
            <a:ext cx="4525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3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blue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6048481"/>
            <a:ext cx="2745387" cy="493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6048481"/>
            <a:ext cx="2745387" cy="4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3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272743" y="0"/>
            <a:ext cx="7919256" cy="68580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31767" y="681644"/>
            <a:ext cx="3234945" cy="2161309"/>
          </a:xfrm>
        </p:spPr>
        <p:txBody>
          <a:bodyPr>
            <a:noAutofit/>
          </a:bodyPr>
          <a:lstStyle/>
          <a:p>
            <a:pPr algn="l"/>
            <a:r>
              <a:rPr lang="en-US" sz="4400">
                <a:solidFill>
                  <a:srgbClr val="542D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to edit Master title style</a:t>
            </a:r>
            <a:endParaRPr lang="en-US" sz="4400" dirty="0">
              <a:solidFill>
                <a:srgbClr val="542D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31766" y="3177260"/>
            <a:ext cx="2177935" cy="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6" y="6048481"/>
            <a:ext cx="2745387" cy="493380"/>
          </a:xfrm>
          <a:prstGeom prst="rect">
            <a:avLst/>
          </a:prstGeom>
        </p:spPr>
      </p:pic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840195" y="983456"/>
            <a:ext cx="6897687" cy="48910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1825" y="3429000"/>
            <a:ext cx="3235325" cy="166370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/>
              <a:t>Some text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272743" y="0"/>
            <a:ext cx="7919256" cy="68580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31766" y="3177260"/>
            <a:ext cx="2177935" cy="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6" y="6048481"/>
            <a:ext cx="2745387" cy="4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39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272743" y="0"/>
            <a:ext cx="7919256" cy="68580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31767" y="681644"/>
            <a:ext cx="3234945" cy="2161309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pPr algn="l"/>
            <a:r>
              <a:rPr lang="en-US" sz="4400">
                <a:solidFill>
                  <a:srgbClr val="542D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to edit Master title style</a:t>
            </a:r>
            <a:endParaRPr lang="en-US" sz="4400" dirty="0">
              <a:solidFill>
                <a:srgbClr val="542D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31766" y="3177260"/>
            <a:ext cx="2177935" cy="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6" y="6048481"/>
            <a:ext cx="2745387" cy="49338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1825" y="3429000"/>
            <a:ext cx="3235325" cy="166370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/>
              <a:t>Some text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4271963" y="1471613"/>
            <a:ext cx="7920037" cy="33528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272743" y="0"/>
            <a:ext cx="7919256" cy="68580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31766" y="3177260"/>
            <a:ext cx="2177935" cy="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6" y="6048481"/>
            <a:ext cx="2745387" cy="4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44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72049" y="0"/>
            <a:ext cx="7219949" cy="68580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6" y="606533"/>
            <a:ext cx="3932237" cy="1600200"/>
          </a:xfrm>
        </p:spPr>
        <p:txBody>
          <a:bodyPr anchor="b">
            <a:noAutofit/>
          </a:bodyPr>
          <a:lstStyle>
            <a:lvl1pPr>
              <a:defRPr sz="4400" cap="all" baseline="0"/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95923" y="97631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936" y="2889465"/>
            <a:ext cx="3932237" cy="23812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15936" y="2434310"/>
            <a:ext cx="2177935" cy="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6" y="6048481"/>
            <a:ext cx="2745387" cy="4933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972049" y="0"/>
            <a:ext cx="7219949" cy="68580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15936" y="2434310"/>
            <a:ext cx="2177935" cy="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6" y="6048481"/>
            <a:ext cx="2745387" cy="4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5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pcoming Ev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31766" y="681644"/>
            <a:ext cx="4020444" cy="2161309"/>
          </a:xfrm>
        </p:spPr>
        <p:txBody>
          <a:bodyPr>
            <a:noAutofit/>
          </a:bodyPr>
          <a:lstStyle/>
          <a:p>
            <a:pPr algn="l"/>
            <a:r>
              <a:rPr lang="en-US" sz="4800" cap="all">
                <a:solidFill>
                  <a:srgbClr val="542D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to edit Master title style</a:t>
            </a:r>
            <a:endParaRPr lang="en-US" sz="4800" cap="all" dirty="0">
              <a:solidFill>
                <a:srgbClr val="542D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31766" y="3177260"/>
            <a:ext cx="2177935" cy="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6048481"/>
            <a:ext cx="2745387" cy="49338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31766" y="3511568"/>
            <a:ext cx="3025834" cy="488931"/>
          </a:xfrm>
        </p:spPr>
        <p:txBody>
          <a:bodyPr>
            <a:normAutofit/>
          </a:bodyPr>
          <a:lstStyle>
            <a:lvl1pPr marL="228600" indent="-228600">
              <a:buFont typeface="Calibri Light" panose="020F0302020204030204" pitchFamily="34" charset="0"/>
              <a:buChar char="→"/>
              <a:defRPr/>
            </a:lvl1pPr>
          </a:lstStyle>
          <a:p>
            <a:pPr algn="l"/>
            <a:r>
              <a:rPr lang="en-US" sz="180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to edit Master subtitle style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010150" y="681038"/>
            <a:ext cx="6573838" cy="5053012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 baseline="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2018 Workshop for Board Professionals</a:t>
            </a:r>
          </a:p>
          <a:p>
            <a:pPr lvl="1"/>
            <a:r>
              <a:rPr lang="en-US" dirty="0"/>
              <a:t>April 20 – 22, 2018 | San Francisco, CA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2018 National Conference on Trusteeship</a:t>
            </a:r>
          </a:p>
          <a:p>
            <a:pPr lvl="1"/>
            <a:r>
              <a:rPr lang="en-US" dirty="0"/>
              <a:t>April 22 – 24, 2018 | San Francisco, CA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[Webinar]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31766" y="3177260"/>
            <a:ext cx="2177935" cy="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6048481"/>
            <a:ext cx="2745387" cy="4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46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- w webin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6048481"/>
            <a:ext cx="2745387" cy="4933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556084" cy="68580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2" b="6901"/>
          <a:stretch/>
        </p:blipFill>
        <p:spPr>
          <a:xfrm>
            <a:off x="545613" y="359326"/>
            <a:ext cx="8704847" cy="342085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101697" y="4904818"/>
            <a:ext cx="2177935" cy="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01850" y="5149850"/>
            <a:ext cx="9805988" cy="898631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value your feedback.  Please complete the evaluation that has been distributed today and return it to an AGB staff member.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6508" y="3951305"/>
            <a:ext cx="4446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542D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  <a:endParaRPr lang="en-US" sz="4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6048481"/>
            <a:ext cx="2745387" cy="4933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556084" cy="68580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2" b="6901"/>
          <a:stretch/>
        </p:blipFill>
        <p:spPr>
          <a:xfrm>
            <a:off x="545613" y="359326"/>
            <a:ext cx="8704847" cy="3420853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101697" y="4904818"/>
            <a:ext cx="2177935" cy="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2056508" y="3951305"/>
            <a:ext cx="4446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542D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345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827507" y="240632"/>
            <a:ext cx="4572001" cy="8181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dirty="0">
              <a:solidFill>
                <a:srgbClr val="542D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075430" y="1296833"/>
            <a:ext cx="2177935" cy="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868882" y="1812925"/>
            <a:ext cx="3251200" cy="5045075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B&amp;W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870465" y="5598694"/>
            <a:ext cx="3249612" cy="865187"/>
          </a:xfrm>
          <a:solidFill>
            <a:schemeClr val="tx2">
              <a:alpha val="67000"/>
            </a:schemeClr>
          </a:solidFill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600"/>
              <a:t>Edit Master text styles</a:t>
            </a:r>
          </a:p>
          <a:p>
            <a:pPr lvl="1"/>
            <a:r>
              <a:rPr lang="en-US" sz="1600"/>
              <a:t>Second level</a:t>
            </a:r>
          </a:p>
          <a:p>
            <a:pPr lvl="2"/>
            <a:r>
              <a:rPr lang="en-US" sz="1600"/>
              <a:t>Third level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066576" y="1812757"/>
            <a:ext cx="3251200" cy="5045075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B&amp;W picture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065779" y="5598693"/>
            <a:ext cx="3249612" cy="865187"/>
          </a:xfrm>
          <a:solidFill>
            <a:schemeClr val="tx2">
              <a:alpha val="67000"/>
            </a:schemeClr>
          </a:solidFill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600"/>
              <a:t>Edit Master text styles</a:t>
            </a:r>
          </a:p>
          <a:p>
            <a:pPr lvl="1"/>
            <a:r>
              <a:rPr lang="en-US" sz="1600"/>
              <a:t>Second level</a:t>
            </a:r>
          </a:p>
          <a:p>
            <a:pPr lvl="2"/>
            <a:r>
              <a:rPr lang="en-US" sz="1600"/>
              <a:t>Third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75430" y="1296833"/>
            <a:ext cx="2177935" cy="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55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INAR - Interact w 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103344" y="0"/>
            <a:ext cx="6088655" cy="68580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31767" y="681644"/>
            <a:ext cx="3234945" cy="2161309"/>
          </a:xfrm>
        </p:spPr>
        <p:txBody>
          <a:bodyPr>
            <a:noAutofit/>
          </a:bodyPr>
          <a:lstStyle/>
          <a:p>
            <a:pPr algn="l"/>
            <a:r>
              <a:rPr lang="en-US" sz="4400">
                <a:solidFill>
                  <a:srgbClr val="542D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to edit Master title style</a:t>
            </a:r>
            <a:endParaRPr lang="en-US" sz="4400" dirty="0">
              <a:solidFill>
                <a:srgbClr val="542D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31766" y="3177260"/>
            <a:ext cx="2177935" cy="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6" y="6048481"/>
            <a:ext cx="2745387" cy="49338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273853" y="686046"/>
            <a:ext cx="3141313" cy="3886200"/>
            <a:chOff x="381001" y="1371600"/>
            <a:chExt cx="3580269" cy="44116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2" name="Picture 3" descr="H:\AA - current projects\Recent Screen Shots\G2W\G2W 5.0\attendee\gt muted_hand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1" y="1600200"/>
              <a:ext cx="433402" cy="1983142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:\AA - current projects\Recent Screen Shots\G2W\G2W 5.0\attendee\panel audio_ question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55" y="1371600"/>
              <a:ext cx="3188161" cy="4411662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ounded Rectangle 41"/>
            <p:cNvSpPr/>
            <p:nvPr/>
          </p:nvSpPr>
          <p:spPr>
            <a:xfrm>
              <a:off x="381002" y="1742364"/>
              <a:ext cx="433402" cy="304800"/>
            </a:xfrm>
            <a:prstGeom prst="roundRect">
              <a:avLst>
                <a:gd name="adj" fmla="val 9951"/>
              </a:avLst>
            </a:prstGeom>
            <a:noFill/>
            <a:ln w="571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42"/>
            <p:cNvSpPr/>
            <p:nvPr/>
          </p:nvSpPr>
          <p:spPr>
            <a:xfrm>
              <a:off x="819957" y="1600200"/>
              <a:ext cx="3141313" cy="1338133"/>
            </a:xfrm>
            <a:prstGeom prst="roundRect">
              <a:avLst>
                <a:gd name="adj" fmla="val 4230"/>
              </a:avLst>
            </a:prstGeom>
            <a:noFill/>
            <a:ln w="571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43"/>
            <p:cNvSpPr/>
            <p:nvPr/>
          </p:nvSpPr>
          <p:spPr>
            <a:xfrm>
              <a:off x="814402" y="2938333"/>
              <a:ext cx="3141313" cy="2090867"/>
            </a:xfrm>
            <a:prstGeom prst="roundRect">
              <a:avLst>
                <a:gd name="adj" fmla="val 4230"/>
              </a:avLst>
            </a:prstGeom>
            <a:noFill/>
            <a:ln w="571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7273854" y="4877677"/>
            <a:ext cx="4293858" cy="1509610"/>
          </a:xfrm>
        </p:spPr>
        <p:txBody>
          <a:bodyPr>
            <a:normAutofit/>
          </a:bodyPr>
          <a:lstStyle>
            <a:lvl1pPr marL="228600" indent="-228600">
              <a:buFont typeface="Calibri Light" panose="020F0302020204030204" pitchFamily="34" charset="0"/>
              <a:buChar char="→"/>
              <a:defRPr/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to edit Master subtitle style</a:t>
            </a:r>
            <a:endParaRPr lang="en-US" sz="18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103344" y="0"/>
            <a:ext cx="6088655" cy="68580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31766" y="3177260"/>
            <a:ext cx="2177935" cy="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6" y="6048481"/>
            <a:ext cx="2745387" cy="4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5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6386" cy="1325563"/>
          </a:xfrm>
        </p:spPr>
        <p:txBody>
          <a:bodyPr>
            <a:normAutofit/>
          </a:bodyPr>
          <a:lstStyle>
            <a:lvl1pPr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6048481"/>
            <a:ext cx="2745387" cy="4933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533400" y="365126"/>
            <a:ext cx="0" cy="1325562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199" y="2019300"/>
            <a:ext cx="10746387" cy="3790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6048481"/>
            <a:ext cx="2745387" cy="49338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533400" y="365126"/>
            <a:ext cx="0" cy="1325562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40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6386" cy="1325563"/>
          </a:xfrm>
        </p:spPr>
        <p:txBody>
          <a:bodyPr>
            <a:normAutofit/>
          </a:bodyPr>
          <a:lstStyle>
            <a:lvl1pPr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6048481"/>
            <a:ext cx="2745387" cy="4933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533400" y="365126"/>
            <a:ext cx="0" cy="1325562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24200" y="2019300"/>
            <a:ext cx="8460386" cy="3790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838200" y="2019301"/>
            <a:ext cx="1981200" cy="379095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6048481"/>
            <a:ext cx="2745387" cy="49338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533400" y="365126"/>
            <a:ext cx="0" cy="1325562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64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71588"/>
            <a:ext cx="10515600" cy="2852737"/>
          </a:xfrm>
        </p:spPr>
        <p:txBody>
          <a:bodyPr anchor="b"/>
          <a:lstStyle>
            <a:lvl1pPr>
              <a:defRPr sz="6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31850" y="4282160"/>
            <a:ext cx="4540250" cy="409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6048481"/>
            <a:ext cx="2745387" cy="493380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831850" y="4282160"/>
            <a:ext cx="4540250" cy="409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6048481"/>
            <a:ext cx="2745387" cy="4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9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83934" cy="1325563"/>
          </a:xfrm>
        </p:spPr>
        <p:txBody>
          <a:bodyPr>
            <a:normAutofit/>
          </a:bodyPr>
          <a:lstStyle>
            <a:lvl1pPr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534" y="1822450"/>
            <a:ext cx="5181600" cy="435133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156266" y="1822450"/>
            <a:ext cx="15934" cy="4351338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6048481"/>
            <a:ext cx="2745387" cy="49338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6156266" y="1822450"/>
            <a:ext cx="15934" cy="4351338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6048481"/>
            <a:ext cx="2745387" cy="4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4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46387" cy="1325563"/>
          </a:xfrm>
        </p:spPr>
        <p:txBody>
          <a:bodyPr>
            <a:normAutofit/>
          </a:bodyPr>
          <a:lstStyle>
            <a:lvl1pPr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6048481"/>
            <a:ext cx="2745387" cy="4933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533400" y="365126"/>
            <a:ext cx="0" cy="1325562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6048481"/>
            <a:ext cx="2745387" cy="49338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533400" y="365126"/>
            <a:ext cx="0" cy="1325562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43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6048481"/>
            <a:ext cx="2745387" cy="493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6048481"/>
            <a:ext cx="2745387" cy="4933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6E4DB3E-26BC-4230-B4D6-76ADEF8FF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767" y="1371751"/>
            <a:ext cx="4020444" cy="2161309"/>
          </a:xfrm>
        </p:spPr>
        <p:txBody>
          <a:bodyPr>
            <a:noAutofit/>
          </a:bodyPr>
          <a:lstStyle/>
          <a:p>
            <a:pPr algn="l"/>
            <a:r>
              <a:rPr lang="en-US" sz="3600" cap="all">
                <a:solidFill>
                  <a:srgbClr val="542D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to edit Master title style</a:t>
            </a:r>
            <a:endParaRPr lang="en-US" sz="3600" cap="all" dirty="0">
              <a:solidFill>
                <a:srgbClr val="542D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C04A21-6124-4928-99BF-B62F7A96BD1E}"/>
              </a:ext>
            </a:extLst>
          </p:cNvPr>
          <p:cNvCxnSpPr/>
          <p:nvPr userDrawn="1"/>
        </p:nvCxnSpPr>
        <p:spPr>
          <a:xfrm>
            <a:off x="631766" y="3781110"/>
            <a:ext cx="2177935" cy="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72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637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2" r:id="rId14"/>
    <p:sldLayoutId id="214748368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all" baseline="0" dirty="0">
          <a:solidFill>
            <a:srgbClr val="542D8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Papanikolaou@dhe.mass.edu" TargetMode="External"/><Relationship Id="rId7" Type="http://schemas.openxmlformats.org/officeDocument/2006/relationships/hyperlink" Target="https://agb.org/product/assessing-presidential-effectivenes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agb.org/" TargetMode="External"/><Relationship Id="rId5" Type="http://schemas.openxmlformats.org/officeDocument/2006/relationships/hyperlink" Target="http://www.mass.edu/foradmin/trustees/preseval.asp" TargetMode="External"/><Relationship Id="rId4" Type="http://schemas.openxmlformats.org/officeDocument/2006/relationships/hyperlink" Target="http://www.mass.edu/foradmin/trustees/home.as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edu/foradmin/trustees/documents/AnnualPresidentialEvaluationOutline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edu/foradmin/trustees/documents/AnnualPresidentialEvaluationOutline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AAB26A3-13CE-42CF-9504-F200FCA912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75" y="2030304"/>
            <a:ext cx="3753699" cy="3326648"/>
          </a:xfr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F86A273D-84B0-4EAF-8915-85F61E896E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160" y="276520"/>
            <a:ext cx="11902556" cy="981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latin typeface="Verdana"/>
                <a:ea typeface="Verdana"/>
                <a:cs typeface="Verdana"/>
              </a:rPr>
              <a:t>2019 </a:t>
            </a:r>
            <a:r>
              <a:rPr lang="en-US" b="1" cap="none" dirty="0">
                <a:latin typeface="Verdana"/>
                <a:ea typeface="Verdana"/>
                <a:cs typeface="Verdana"/>
              </a:rPr>
              <a:t>Massachusetts Board of Higher Education Trustees Conference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53CEF9-5E61-456E-89EF-7428B3216AF0}"/>
              </a:ext>
            </a:extLst>
          </p:cNvPr>
          <p:cNvSpPr/>
          <p:nvPr/>
        </p:nvSpPr>
        <p:spPr>
          <a:xfrm>
            <a:off x="6853614" y="2030304"/>
            <a:ext cx="4668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Comprehensive</a:t>
            </a:r>
          </a:p>
          <a:p>
            <a:r>
              <a:rPr lang="en-US" sz="36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Presidential Evaluations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56074A-1C34-4A18-A3C3-9ACA0293FE2C}"/>
              </a:ext>
            </a:extLst>
          </p:cNvPr>
          <p:cNvSpPr/>
          <p:nvPr/>
        </p:nvSpPr>
        <p:spPr>
          <a:xfrm>
            <a:off x="6853614" y="4603149"/>
            <a:ext cx="4563140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400" b="1" dirty="0">
                <a:latin typeface="Verdana"/>
                <a:ea typeface="Verdana"/>
                <a:cs typeface="Verdana"/>
              </a:rPr>
              <a:t>March 28, 2019</a:t>
            </a:r>
          </a:p>
          <a:p>
            <a:r>
              <a:rPr lang="en-US" sz="2400" b="1" dirty="0">
                <a:latin typeface="Verdana"/>
                <a:ea typeface="Verdana"/>
                <a:cs typeface="Verdana"/>
              </a:rPr>
              <a:t>Westborough, MA</a:t>
            </a:r>
          </a:p>
        </p:txBody>
      </p:sp>
    </p:spTree>
    <p:extLst>
      <p:ext uri="{BB962C8B-B14F-4D97-AF65-F5344CB8AC3E}">
        <p14:creationId xmlns:p14="http://schemas.microsoft.com/office/powerpoint/2010/main" val="472898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1173" y="398735"/>
            <a:ext cx="10716260" cy="1470025"/>
          </a:xfrm>
        </p:spPr>
        <p:txBody>
          <a:bodyPr>
            <a:normAutofit fontScale="90000"/>
          </a:bodyPr>
          <a:lstStyle/>
          <a:p>
            <a:pPr marL="228600" indent="-228600">
              <a:spcBef>
                <a:spcPts val="1000"/>
              </a:spcBef>
            </a:pPr>
            <a:r>
              <a:rPr lang="en-US" sz="4000" b="1" cap="none" dirty="0">
                <a:latin typeface="Verdana"/>
                <a:ea typeface="Verdana"/>
                <a:cs typeface="Verdana"/>
              </a:rPr>
              <a:t>Periodic Comprehensive Evaluations:</a:t>
            </a:r>
            <a:br>
              <a:rPr lang="en-US" sz="4000" b="1" cap="none" dirty="0">
                <a:latin typeface="Verdana"/>
                <a:ea typeface="Verdana"/>
                <a:cs typeface="Verdana"/>
              </a:rPr>
            </a:br>
            <a:r>
              <a:rPr lang="en-US" sz="4000" b="1" cap="none" dirty="0">
                <a:latin typeface="Verdana"/>
                <a:ea typeface="Verdana"/>
                <a:cs typeface="Verdana"/>
              </a:rPr>
              <a:t>Multi-Source or 360 Reviews</a:t>
            </a:r>
            <a:endParaRPr lang="en-US" sz="4000" cap="none" dirty="0">
              <a:latin typeface="Verdana"/>
              <a:ea typeface="Verdana"/>
              <a:cs typeface="Verdana"/>
            </a:endParaRPr>
          </a:p>
          <a:p>
            <a:endParaRPr lang="en-US" sz="4000" b="1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1080770" y="1921676"/>
            <a:ext cx="8514080" cy="4814045"/>
          </a:xfrm>
        </p:spPr>
        <p:txBody>
          <a:bodyPr anchor="t">
            <a:noAutofit/>
          </a:bodyPr>
          <a:lstStyle/>
          <a:p>
            <a:pPr>
              <a:buNone/>
            </a:pPr>
            <a:r>
              <a:rPr lang="en-US" b="1" dirty="0">
                <a:latin typeface="Verdana"/>
                <a:ea typeface="Verdana"/>
                <a:cs typeface="Verdana"/>
              </a:rPr>
              <a:t>Purposes</a:t>
            </a:r>
            <a:endParaRPr lang="en-US" dirty="0"/>
          </a:p>
          <a:p>
            <a:pPr marL="571500" indent="-571500"/>
            <a:r>
              <a:rPr lang="en-US" dirty="0">
                <a:latin typeface="Verdana"/>
                <a:ea typeface="Verdana"/>
                <a:cs typeface="Verdana"/>
              </a:rPr>
              <a:t>systematic feedback</a:t>
            </a:r>
          </a:p>
          <a:p>
            <a:pPr marL="571500" indent="-571500"/>
            <a:r>
              <a:rPr lang="en-US" dirty="0">
                <a:latin typeface="Verdana"/>
                <a:ea typeface="Verdana"/>
                <a:cs typeface="Verdana"/>
              </a:rPr>
              <a:t>leadership development</a:t>
            </a:r>
          </a:p>
          <a:p>
            <a:pPr marL="571500" indent="-571500"/>
            <a:r>
              <a:rPr lang="en-US" dirty="0">
                <a:latin typeface="Verdana"/>
                <a:ea typeface="Verdana"/>
                <a:cs typeface="Verdana"/>
              </a:rPr>
              <a:t>reflect on the evolution of a presidency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>
                <a:latin typeface="Verdana"/>
                <a:ea typeface="Verdana"/>
                <a:cs typeface="Verdana"/>
              </a:rPr>
              <a:t>Periodic</a:t>
            </a:r>
            <a:r>
              <a:rPr lang="en-US" dirty="0">
                <a:latin typeface="Verdana"/>
                <a:ea typeface="Verdana"/>
                <a:cs typeface="Verdana"/>
              </a:rPr>
              <a:t> </a:t>
            </a:r>
            <a:endParaRPr lang="en-US" dirty="0"/>
          </a:p>
          <a:p>
            <a:pPr marL="571500" indent="-571500"/>
            <a:r>
              <a:rPr lang="en-US" dirty="0">
                <a:latin typeface="Verdana"/>
                <a:ea typeface="Verdana"/>
                <a:cs typeface="Verdana"/>
              </a:rPr>
              <a:t>every 3 to 5 years</a:t>
            </a:r>
          </a:p>
          <a:p>
            <a:pPr marL="571500" indent="-571500"/>
            <a:r>
              <a:rPr lang="en-US" dirty="0">
                <a:latin typeface="Verdana"/>
                <a:ea typeface="Verdana"/>
                <a:cs typeface="Verdana"/>
              </a:rPr>
              <a:t>comprehensive look at years under review</a:t>
            </a:r>
          </a:p>
          <a:p>
            <a:pPr marL="571500" indent="-571500"/>
            <a:r>
              <a:rPr lang="en-US" dirty="0">
                <a:latin typeface="Verdana"/>
                <a:ea typeface="Verdana"/>
                <a:cs typeface="Verdana"/>
              </a:rPr>
              <a:t>avoid crises and public controversies</a:t>
            </a:r>
          </a:p>
          <a:p>
            <a:pPr marL="571500" indent="-571500"/>
            <a:endParaRPr lang="en-US" sz="8000" dirty="0"/>
          </a:p>
          <a:p>
            <a:pPr marL="571500" indent="-571500"/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715784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33375"/>
            <a:ext cx="10746386" cy="1325563"/>
          </a:xfrm>
        </p:spPr>
        <p:txBody>
          <a:bodyPr>
            <a:normAutofit fontScale="90000"/>
          </a:bodyPr>
          <a:lstStyle/>
          <a:p>
            <a:r>
              <a:rPr lang="en-US" sz="4000" b="1" cap="none" dirty="0">
                <a:latin typeface="Verdana"/>
                <a:ea typeface="Verdana"/>
                <a:cs typeface="Verdana"/>
              </a:rPr>
              <a:t>Periodic Comprehensive Evaluations:</a:t>
            </a:r>
            <a:br>
              <a:rPr lang="en-US" sz="4000" b="1" cap="none" dirty="0">
                <a:latin typeface="Verdana"/>
                <a:ea typeface="Verdana"/>
                <a:cs typeface="Verdana"/>
              </a:rPr>
            </a:br>
            <a:r>
              <a:rPr lang="en-US" sz="4000" b="1" cap="none" dirty="0">
                <a:latin typeface="Verdana"/>
                <a:ea typeface="Verdana"/>
                <a:cs typeface="Verdana"/>
              </a:rPr>
              <a:t>Protocols and Participants</a:t>
            </a:r>
            <a:endParaRPr lang="en-US" sz="4000" b="1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838200" y="1486749"/>
            <a:ext cx="11259458" cy="4821942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1000" dirty="0"/>
          </a:p>
          <a:p>
            <a:pPr>
              <a:buNone/>
            </a:pPr>
            <a:r>
              <a:rPr lang="en-US" dirty="0"/>
              <a:t>Protocols for Multi-Source or 360 Reviews</a:t>
            </a:r>
          </a:p>
          <a:p>
            <a:pPr>
              <a:buNone/>
            </a:pPr>
            <a:endParaRPr lang="en-US" sz="100" dirty="0"/>
          </a:p>
          <a:p>
            <a:pPr marL="571500" indent="-571500"/>
            <a:r>
              <a:rPr lang="en-US" sz="2400" dirty="0"/>
              <a:t>board committee for presidential assessment including president</a:t>
            </a:r>
          </a:p>
          <a:p>
            <a:pPr marL="571500" indent="-571500"/>
            <a:r>
              <a:rPr lang="en-US" sz="2400" dirty="0"/>
              <a:t>staff support</a:t>
            </a:r>
          </a:p>
          <a:p>
            <a:pPr marL="571500" indent="-571500"/>
            <a:r>
              <a:rPr lang="en-US" sz="2400" dirty="0"/>
              <a:t>notify participants about the purposes of the review and their role</a:t>
            </a:r>
          </a:p>
          <a:p>
            <a:pPr>
              <a:buNone/>
            </a:pPr>
            <a:endParaRPr lang="en-US" sz="1000" dirty="0"/>
          </a:p>
          <a:p>
            <a:pPr>
              <a:buNone/>
            </a:pPr>
            <a:r>
              <a:rPr lang="en-US" dirty="0"/>
              <a:t>Typical participants</a:t>
            </a:r>
          </a:p>
          <a:p>
            <a:pPr marL="571500" indent="-571500"/>
            <a:r>
              <a:rPr lang="en-US" sz="2400" dirty="0"/>
              <a:t>governing board, senior staff, representatives of faculty, students, staff, alumni, local leaders and officials </a:t>
            </a:r>
          </a:p>
        </p:txBody>
      </p:sp>
    </p:spTree>
    <p:extLst>
      <p:ext uri="{BB962C8B-B14F-4D97-AF65-F5344CB8AC3E}">
        <p14:creationId xmlns:p14="http://schemas.microsoft.com/office/powerpoint/2010/main" val="2302248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19A9-0323-49F5-8CE6-396FBBD9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17" y="428625"/>
            <a:ext cx="10746386" cy="817789"/>
          </a:xfrm>
        </p:spPr>
        <p:txBody>
          <a:bodyPr>
            <a:normAutofit/>
          </a:bodyPr>
          <a:lstStyle/>
          <a:p>
            <a:r>
              <a:rPr lang="en-US" sz="3600" b="1" cap="none" dirty="0"/>
              <a:t>Comprehensive Evaluation Process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A44D6-E81C-4740-BF64-982FA1122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0987" y="1521355"/>
            <a:ext cx="11384944" cy="51503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latin typeface="Verdana"/>
                <a:ea typeface="Verdana"/>
                <a:cs typeface="Verdana"/>
              </a:rPr>
              <a:t>Board selects committee member(s); committee selects consultant </a:t>
            </a:r>
          </a:p>
          <a:p>
            <a:pPr marL="514350" lvl="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latin typeface="Verdana"/>
                <a:ea typeface="Verdana"/>
                <a:cs typeface="Verdana"/>
              </a:rPr>
              <a:t>Board chair sends email to participants or the campus community explaining the purpose of the evaluation</a:t>
            </a:r>
          </a:p>
          <a:p>
            <a:pPr marL="514350" lvl="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latin typeface="Verdana"/>
                <a:ea typeface="Verdana"/>
                <a:cs typeface="Verdana"/>
              </a:rPr>
              <a:t>President prepares self-assessment and supporting materials</a:t>
            </a:r>
          </a:p>
          <a:p>
            <a:pPr marL="514350" lvl="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latin typeface="Verdana"/>
                <a:ea typeface="Verdana"/>
                <a:cs typeface="Verdana"/>
              </a:rPr>
              <a:t>Committee/consultant in consultation with board chair and president prepares list of interviewees</a:t>
            </a: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latin typeface="Verdana"/>
                <a:ea typeface="Verdana"/>
                <a:cs typeface="Verdana"/>
              </a:rPr>
              <a:t>Committee and president establish criteria for review (goals and leadership characteristics)</a:t>
            </a: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latin typeface="Verdana"/>
                <a:ea typeface="Verdana"/>
                <a:cs typeface="Verdana"/>
              </a:rPr>
              <a:t>Committee/consultant develops interview protocol and questionnaires</a:t>
            </a:r>
          </a:p>
        </p:txBody>
      </p:sp>
    </p:spTree>
    <p:extLst>
      <p:ext uri="{BB962C8B-B14F-4D97-AF65-F5344CB8AC3E}">
        <p14:creationId xmlns:p14="http://schemas.microsoft.com/office/powerpoint/2010/main" val="1886818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19A9-0323-49F5-8CE6-396FBBD9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6386" cy="817789"/>
          </a:xfrm>
        </p:spPr>
        <p:txBody>
          <a:bodyPr>
            <a:normAutofit/>
          </a:bodyPr>
          <a:lstStyle/>
          <a:p>
            <a:r>
              <a:rPr lang="en-US" sz="3600" b="1" cap="none" dirty="0">
                <a:latin typeface="Verdana"/>
                <a:ea typeface="Verdana"/>
                <a:cs typeface="Verdana"/>
              </a:rPr>
              <a:t>Comprehensive Evaluation Process </a:t>
            </a:r>
            <a:r>
              <a:rPr lang="en-US" sz="2800" b="1" cap="none" dirty="0">
                <a:latin typeface="Verdana"/>
                <a:ea typeface="Verdana"/>
                <a:cs typeface="Verdana"/>
              </a:rPr>
              <a:t>(cont.)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A44D6-E81C-4740-BF64-982FA1122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95438"/>
            <a:ext cx="11116803" cy="484346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 startAt="7"/>
            </a:pPr>
            <a:r>
              <a:rPr lang="en-US" sz="2400" dirty="0">
                <a:latin typeface="Verdana"/>
                <a:ea typeface="Verdana"/>
                <a:cs typeface="Verdana"/>
              </a:rPr>
              <a:t>Consultant conducts individual and group interviews on campus and some by phone </a:t>
            </a:r>
            <a:endParaRPr lang="en-US" sz="2400" dirty="0"/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AutoNum type="arabicPeriod" startAt="7"/>
            </a:pPr>
            <a:r>
              <a:rPr lang="en-US" sz="2400" dirty="0">
                <a:latin typeface="Verdana"/>
                <a:ea typeface="Verdana"/>
                <a:cs typeface="Verdana"/>
              </a:rPr>
              <a:t>Consultant shares preliminary findings with president and   committee chair/board chair</a:t>
            </a: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 startAt="7"/>
            </a:pPr>
            <a:r>
              <a:rPr lang="en-US" sz="2400" dirty="0">
                <a:latin typeface="Verdana"/>
                <a:ea typeface="Verdana"/>
                <a:cs typeface="Verdana"/>
              </a:rPr>
              <a:t>Consultant reports findings &amp; recommendations to the president and committee chair/board chair who share with board including plan for leadership development and improved organizational effectiveness</a:t>
            </a:r>
            <a:endParaRPr lang="en-US" sz="2400" dirty="0"/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 startAt="7"/>
            </a:pPr>
            <a:r>
              <a:rPr lang="en-US" sz="2400" dirty="0">
                <a:latin typeface="Verdana"/>
                <a:ea typeface="Verdana"/>
                <a:cs typeface="Verdana"/>
              </a:rPr>
              <a:t>Committee documents process, submits summary by deadline, sends follow-up communications</a:t>
            </a:r>
            <a:endParaRPr lang="en-US" sz="2400" dirty="0"/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 startAt="7"/>
            </a:pPr>
            <a:r>
              <a:rPr lang="en-US" sz="2400" dirty="0">
                <a:latin typeface="Verdana"/>
                <a:ea typeface="Verdana"/>
                <a:cs typeface="Verdana"/>
              </a:rPr>
              <a:t>Process completed in about 3 months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2503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1B8CD-1F04-4920-964D-EEA84A4BA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cap="none" dirty="0"/>
              <a:t>Topics for Interviews on President’s Performance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C08A2-676D-4471-A84E-E437E0E1C4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756229"/>
            <a:ext cx="10746387" cy="463731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Strategic Leadership</a:t>
            </a:r>
          </a:p>
          <a:p>
            <a:pPr lvl="0"/>
            <a:r>
              <a:rPr lang="en-US" dirty="0"/>
              <a:t>Academic Leadership</a:t>
            </a:r>
          </a:p>
          <a:p>
            <a:pPr lvl="0"/>
            <a:r>
              <a:rPr lang="en-US" dirty="0"/>
              <a:t>General Management</a:t>
            </a:r>
          </a:p>
          <a:p>
            <a:pPr lvl="0"/>
            <a:r>
              <a:rPr lang="en-US" dirty="0"/>
              <a:t>Financial Management</a:t>
            </a:r>
          </a:p>
          <a:p>
            <a:pPr lvl="0"/>
            <a:r>
              <a:rPr lang="en-US" dirty="0"/>
              <a:t>Fundraising</a:t>
            </a:r>
          </a:p>
          <a:p>
            <a:pPr lvl="0"/>
            <a:r>
              <a:rPr lang="en-US" dirty="0"/>
              <a:t>External Relations</a:t>
            </a:r>
          </a:p>
          <a:p>
            <a:pPr lvl="0"/>
            <a:r>
              <a:rPr lang="en-US" dirty="0"/>
              <a:t>Internal Relations</a:t>
            </a:r>
          </a:p>
          <a:p>
            <a:pPr lvl="0"/>
            <a:r>
              <a:rPr lang="en-US" dirty="0"/>
              <a:t>Governance</a:t>
            </a:r>
          </a:p>
          <a:p>
            <a:pPr lvl="0"/>
            <a:r>
              <a:rPr lang="en-US" dirty="0"/>
              <a:t>Leadership Style &amp; Values (this is often a focus)</a:t>
            </a:r>
          </a:p>
          <a:p>
            <a:pPr lvl="0"/>
            <a:r>
              <a:rPr lang="en-US" dirty="0"/>
              <a:t>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47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58EFE-96B6-4908-B88C-38113A4BB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cap="none" dirty="0">
                <a:latin typeface="Verdana"/>
                <a:ea typeface="Verdana"/>
                <a:cs typeface="Verdana"/>
              </a:rPr>
              <a:t>Survey or No Survey?</a:t>
            </a:r>
            <a:endParaRPr lang="en-US" b="1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7640D-20B8-450C-9181-5920F23501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Verdana"/>
                <a:ea typeface="Verdana"/>
                <a:cs typeface="Verdana"/>
              </a:rPr>
              <a:t>Advantages</a:t>
            </a:r>
            <a:endParaRPr lang="en-US" b="1" dirty="0"/>
          </a:p>
          <a:p>
            <a:endParaRPr lang="en-US" dirty="0"/>
          </a:p>
          <a:p>
            <a:r>
              <a:rPr lang="en-US" dirty="0">
                <a:latin typeface="Verdana"/>
                <a:ea typeface="Verdana"/>
                <a:cs typeface="Verdana"/>
              </a:rPr>
              <a:t>Expands participation</a:t>
            </a:r>
          </a:p>
          <a:p>
            <a:endParaRPr lang="en-US" dirty="0">
              <a:latin typeface="Verdana"/>
              <a:ea typeface="Verdana"/>
              <a:cs typeface="Verdana"/>
            </a:endParaRPr>
          </a:p>
          <a:p>
            <a:r>
              <a:rPr lang="en-US" dirty="0">
                <a:latin typeface="Verdana"/>
                <a:ea typeface="Verdana"/>
                <a:cs typeface="Verdana"/>
              </a:rPr>
              <a:t>May cost less than and complement interviews</a:t>
            </a:r>
          </a:p>
          <a:p>
            <a:endParaRPr lang="en-US" dirty="0">
              <a:latin typeface="Verdana"/>
              <a:ea typeface="Verdana"/>
              <a:cs typeface="Verdana"/>
            </a:endParaRPr>
          </a:p>
          <a:p>
            <a:r>
              <a:rPr lang="en-US" dirty="0">
                <a:latin typeface="Verdana"/>
                <a:ea typeface="Verdana"/>
                <a:cs typeface="Verdana"/>
              </a:rPr>
              <a:t>Quantifiable responses</a:t>
            </a:r>
          </a:p>
          <a:p>
            <a:endParaRPr lang="en-US" dirty="0">
              <a:latin typeface="Verdana"/>
              <a:ea typeface="Verdana"/>
              <a:cs typeface="Verdana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7AB97-EBFF-4577-A17A-E6BB2F8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0534" y="1833033"/>
            <a:ext cx="574251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Verdana"/>
                <a:ea typeface="Verdana"/>
                <a:cs typeface="Verdana"/>
              </a:rPr>
              <a:t>Disadvantages</a:t>
            </a:r>
            <a:endParaRPr lang="en-US" b="1" dirty="0"/>
          </a:p>
          <a:p>
            <a:endParaRPr lang="en-US" dirty="0"/>
          </a:p>
          <a:p>
            <a:r>
              <a:rPr lang="en-US" dirty="0">
                <a:latin typeface="Verdana"/>
                <a:ea typeface="Verdana"/>
                <a:cs typeface="Verdana"/>
              </a:rPr>
              <a:t>Review isn't a democratic process</a:t>
            </a:r>
          </a:p>
          <a:p>
            <a:endParaRPr lang="en-US" dirty="0">
              <a:latin typeface="Verdana"/>
              <a:ea typeface="Verdana"/>
              <a:cs typeface="Verdana"/>
            </a:endParaRPr>
          </a:p>
          <a:p>
            <a:r>
              <a:rPr lang="en-US" dirty="0">
                <a:latin typeface="Verdana"/>
                <a:ea typeface="Verdana"/>
                <a:cs typeface="Verdana"/>
              </a:rPr>
              <a:t>Challenge to design a good instrument</a:t>
            </a:r>
          </a:p>
          <a:p>
            <a:endParaRPr lang="en-US" dirty="0">
              <a:latin typeface="Verdana"/>
              <a:ea typeface="Verdana"/>
              <a:cs typeface="Verdana"/>
            </a:endParaRPr>
          </a:p>
          <a:p>
            <a:r>
              <a:rPr lang="en-US" dirty="0">
                <a:latin typeface="Verdana"/>
                <a:ea typeface="Verdana"/>
                <a:cs typeface="Verdana"/>
              </a:rPr>
              <a:t>Quantifiable responses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411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7E77B-4CAD-4C59-99B4-A0E9B51D7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cap="none" dirty="0">
                <a:latin typeface="Verdana"/>
                <a:ea typeface="Verdana"/>
                <a:cs typeface="Verdana"/>
              </a:rPr>
              <a:t>Potential Survey Items—open ended </a:t>
            </a:r>
            <a:endParaRPr lang="en-US" sz="3600" b="1" cap="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A0789-2291-444E-8457-66D53B1B2E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have been the president’s major accomplishments in leading the institution over the past three years?</a:t>
            </a:r>
          </a:p>
          <a:p>
            <a:endParaRPr lang="en-US" dirty="0"/>
          </a:p>
          <a:p>
            <a:r>
              <a:rPr lang="en-US" dirty="0"/>
              <a:t>What would you suggest to improve the president’s effectiveness?</a:t>
            </a:r>
          </a:p>
          <a:p>
            <a:endParaRPr lang="en-US" dirty="0"/>
          </a:p>
          <a:p>
            <a:r>
              <a:rPr lang="en-US" dirty="0"/>
              <a:t>Suggestions for goals for the president and the University for the next three years?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61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6640" y="379518"/>
            <a:ext cx="9340904" cy="1470025"/>
          </a:xfrm>
        </p:spPr>
        <p:txBody>
          <a:bodyPr/>
          <a:lstStyle/>
          <a:p>
            <a:r>
              <a:rPr lang="en-US" sz="3600" b="1" cap="none" dirty="0"/>
              <a:t>Leadership Development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1056640" y="1720589"/>
            <a:ext cx="9574171" cy="446896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000" dirty="0"/>
              <a:t>			</a:t>
            </a:r>
            <a:r>
              <a:rPr lang="en-US" sz="1200" dirty="0"/>
              <a:t>	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Coaching and mentoring: conflict resolution and team building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Leadership seminars and peer discussions, some at national meetings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Re-organizing decision-making processes and positions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Personal renewal: writing and professional travel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Renewing board/president communication</a:t>
            </a:r>
          </a:p>
          <a:p>
            <a:pPr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759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746386" cy="986965"/>
          </a:xfrm>
        </p:spPr>
        <p:txBody>
          <a:bodyPr>
            <a:normAutofit/>
          </a:bodyPr>
          <a:lstStyle/>
          <a:p>
            <a:r>
              <a:rPr lang="en-US" sz="3600" b="1" cap="none" dirty="0"/>
              <a:t>Process Issues and Special Situations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838200" y="1352090"/>
            <a:ext cx="10388600" cy="4468969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000" dirty="0"/>
          </a:p>
          <a:p>
            <a:pPr marL="342900" indent="-342900">
              <a:spcBef>
                <a:spcPts val="1200"/>
              </a:spcBef>
            </a:pPr>
            <a:r>
              <a:rPr lang="en-US" dirty="0"/>
              <a:t>Risk Management: political, financial, reputational and other risks; off-campus with media, governor, legislators, and alumni; and on campus with unions, faculty, staff, and students</a:t>
            </a:r>
          </a:p>
          <a:p>
            <a:pPr marL="342900" indent="-342900">
              <a:spcBef>
                <a:spcPts val="1200"/>
              </a:spcBef>
            </a:pPr>
            <a:r>
              <a:rPr lang="en-US" dirty="0"/>
              <a:t>Divisions within the board</a:t>
            </a:r>
          </a:p>
          <a:p>
            <a:pPr marL="342900" indent="-342900">
              <a:spcBef>
                <a:spcPts val="1200"/>
              </a:spcBef>
            </a:pPr>
            <a:r>
              <a:rPr lang="en-US" dirty="0"/>
              <a:t>Dealing with votes of no confidence</a:t>
            </a:r>
          </a:p>
          <a:p>
            <a:pPr marL="342900" indent="-342900">
              <a:spcBef>
                <a:spcPts val="1200"/>
              </a:spcBef>
            </a:pPr>
            <a:r>
              <a:rPr lang="en-US" dirty="0"/>
              <a:t>Other topics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8157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200" y="294060"/>
            <a:ext cx="8417169" cy="801770"/>
          </a:xfrm>
        </p:spPr>
        <p:txBody>
          <a:bodyPr/>
          <a:lstStyle/>
          <a:p>
            <a:r>
              <a:rPr lang="en-US" sz="3600" b="1" cap="none" dirty="0"/>
              <a:t>Resources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>
              <a:latin typeface="Helvetica Neue"/>
              <a:cs typeface="Helvetica Neue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982180-32C4-4D89-B54A-60C75B6D0813}"/>
              </a:ext>
            </a:extLst>
          </p:cNvPr>
          <p:cNvSpPr/>
          <p:nvPr/>
        </p:nvSpPr>
        <p:spPr>
          <a:xfrm>
            <a:off x="965200" y="1386712"/>
            <a:ext cx="106375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>
                <a:latin typeface="Helvetica Neue"/>
                <a:cs typeface="Helvetica Neue"/>
              </a:rPr>
              <a:t>Massachusetts Department of Higher 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"/>
                <a:cs typeface="Helvetica Neue"/>
              </a:rPr>
              <a:t>Dena Papanikolaou, </a:t>
            </a:r>
            <a:r>
              <a:rPr lang="en-US" sz="2800" dirty="0">
                <a:latin typeface="Helvetica Neue"/>
                <a:cs typeface="Helvetica Neue"/>
                <a:hlinkClick r:id="rId3"/>
              </a:rPr>
              <a:t>CPapanikolaou@dhe.mass.edu</a:t>
            </a:r>
            <a:r>
              <a:rPr lang="en-US" sz="2800" dirty="0">
                <a:latin typeface="Helvetica Neue"/>
                <a:cs typeface="Helvetica Neue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"/>
                <a:cs typeface="Helvetica Neue"/>
              </a:rPr>
              <a:t>Online Trustee Resources</a:t>
            </a:r>
            <a:endParaRPr lang="en-US" sz="2800" dirty="0">
              <a:latin typeface="Helvetica Neue"/>
              <a:cs typeface="Helvetica Neue"/>
              <a:hlinkClick r:id="rId4"/>
            </a:endParaRPr>
          </a:p>
          <a:p>
            <a:pPr marL="457200"/>
            <a:r>
              <a:rPr lang="en-US" sz="2800" dirty="0">
                <a:latin typeface="Helvetica Neue"/>
                <a:cs typeface="Helvetica Neue"/>
                <a:hlinkClick r:id="rId4"/>
              </a:rPr>
              <a:t>http://www.mass.edu/foradmin/trustees/home.asp</a:t>
            </a:r>
            <a:r>
              <a:rPr lang="en-US" sz="2800" dirty="0">
                <a:latin typeface="Helvetica Neue"/>
                <a:cs typeface="Helvetica Neue"/>
              </a:rPr>
              <a:t> </a:t>
            </a:r>
          </a:p>
          <a:p>
            <a:pPr marL="457200"/>
            <a:r>
              <a:rPr lang="en-US" sz="2800" dirty="0">
                <a:latin typeface="Helvetica Neue"/>
                <a:cs typeface="Helvetica Neue"/>
                <a:hlinkClick r:id="rId5"/>
              </a:rPr>
              <a:t>http://www.mass.edu/foradmin/trustees/preseval.asp</a:t>
            </a:r>
            <a:endParaRPr lang="en-US" sz="2800" dirty="0">
              <a:latin typeface="Helvetica Neue"/>
              <a:cs typeface="Helvetica Neue"/>
            </a:endParaRPr>
          </a:p>
          <a:p>
            <a:pPr marL="457200"/>
            <a:r>
              <a:rPr lang="en-US" sz="2800" dirty="0">
                <a:latin typeface="Helvetica Neue"/>
                <a:cs typeface="Helvetica Neue"/>
              </a:rPr>
              <a:t>Compensation and Evaluation Guidelines and Procedures</a:t>
            </a:r>
          </a:p>
          <a:p>
            <a:pPr marL="457200"/>
            <a:r>
              <a:rPr lang="en-US" sz="2800" dirty="0">
                <a:latin typeface="Helvetica Neue"/>
                <a:cs typeface="Helvetica Neue"/>
              </a:rPr>
              <a:t>Annual Presidential Evaluation Outline</a:t>
            </a:r>
          </a:p>
          <a:p>
            <a:endParaRPr lang="en-US" sz="2800" dirty="0">
              <a:latin typeface="Helvetica Neue"/>
              <a:cs typeface="Helvetica Neue"/>
            </a:endParaRPr>
          </a:p>
          <a:p>
            <a:r>
              <a:rPr lang="en-US" sz="2800" dirty="0">
                <a:latin typeface="Helvetica Neue"/>
                <a:cs typeface="Helvetica Neue"/>
              </a:rPr>
              <a:t>AGB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"/>
                <a:cs typeface="Helvetica Neue"/>
              </a:rPr>
              <a:t>Merrill Schwartz, </a:t>
            </a:r>
            <a:r>
              <a:rPr lang="en-US" sz="2800" dirty="0">
                <a:latin typeface="Helvetica Neue"/>
                <a:cs typeface="Helvetica Neue"/>
                <a:hlinkClick r:id="rId6"/>
              </a:rPr>
              <a:t>mschwartz@agb.org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"/>
                <a:cs typeface="Helvetica Neue"/>
                <a:hlinkClick r:id="rId6"/>
              </a:rPr>
              <a:t>www.agb.org</a:t>
            </a:r>
            <a:endParaRPr lang="en-US" sz="2800" dirty="0">
              <a:latin typeface="Helvetica Neue"/>
              <a:cs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"/>
                <a:cs typeface="Helvetica Neue"/>
                <a:hlinkClick r:id="rId7"/>
              </a:rPr>
              <a:t>Assessing Presidential Effectiveness </a:t>
            </a:r>
            <a:endParaRPr lang="en-US" sz="28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0492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C396F2A-4F25-47C6-BF21-5153049191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" r="1668"/>
          <a:stretch>
            <a:fillRect/>
          </a:stretch>
        </p:blipFill>
        <p:spPr>
          <a:xfrm>
            <a:off x="1857593" y="1823508"/>
            <a:ext cx="3251200" cy="485457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5E1D4-DEFC-45FB-90BE-66AB28C9CB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66497" y="5217432"/>
            <a:ext cx="3249617" cy="16404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Autofit/>
          </a:bodyPr>
          <a:lstStyle/>
          <a:p>
            <a:r>
              <a:rPr lang="en-US" dirty="0"/>
              <a:t>Merrill P. Schwartz</a:t>
            </a:r>
          </a:p>
          <a:p>
            <a:r>
              <a:rPr lang="en-US" dirty="0"/>
              <a:t>Senior Vice President, AGB</a:t>
            </a:r>
          </a:p>
          <a:p>
            <a:r>
              <a:rPr lang="en-US" dirty="0"/>
              <a:t>BA, UMass, ‘78</a:t>
            </a:r>
          </a:p>
          <a:p>
            <a:r>
              <a:rPr lang="en-US" dirty="0"/>
              <a:t>MPA, UMass, ‘81</a:t>
            </a:r>
          </a:p>
          <a:p>
            <a:r>
              <a:rPr lang="en-US" dirty="0"/>
              <a:t>PhD, U MD, ‘98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002495D-7E7B-4934-9617-A685CBFE85B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" r="5790"/>
          <a:stretch>
            <a:fillRect/>
          </a:stretch>
        </p:blipFill>
        <p:spPr>
          <a:xfrm>
            <a:off x="7071918" y="1823507"/>
            <a:ext cx="3251200" cy="4854575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5E7C27-5414-43A0-8F08-7245E3F333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5779" y="5217433"/>
            <a:ext cx="3249612" cy="16404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Dena Papanikolaou, </a:t>
            </a:r>
          </a:p>
          <a:p>
            <a:r>
              <a:rPr lang="en-US" dirty="0"/>
              <a:t>General Counsel, Massachusetts Department of Higher Education</a:t>
            </a:r>
          </a:p>
          <a:p>
            <a:r>
              <a:rPr lang="en-US" dirty="0"/>
              <a:t>BA, Brandeis University</a:t>
            </a:r>
          </a:p>
          <a:p>
            <a:r>
              <a:rPr lang="en-US" dirty="0"/>
              <a:t>JD, Suffolk U Law</a:t>
            </a:r>
          </a:p>
          <a:p>
            <a:endParaRPr lang="en-US" sz="1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522C02F-2F97-447C-921F-32ED827E5CE2}"/>
              </a:ext>
            </a:extLst>
          </p:cNvPr>
          <p:cNvSpPr txBox="1">
            <a:spLocks/>
          </p:cNvSpPr>
          <p:nvPr/>
        </p:nvSpPr>
        <p:spPr>
          <a:xfrm>
            <a:off x="3827507" y="240632"/>
            <a:ext cx="4712644" cy="8181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rgbClr val="542D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2362461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3C8D-D112-444F-B30E-60C2DFBA8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none" dirty="0"/>
              <a:t>Questions and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ACB9D-E033-4C5E-872D-FB2F29E387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35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72B6C-684A-4E20-B24E-1491C65E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cap="none" dirty="0"/>
              <a:t>MBHE Annual Presidential Evaluation: Outline of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EDABE-5F8C-4DBB-9609-7CFB965FAE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2019300"/>
            <a:ext cx="10746387" cy="40970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Executive Summary</a:t>
            </a:r>
          </a:p>
          <a:p>
            <a:r>
              <a:rPr lang="en-US" dirty="0"/>
              <a:t>Process used</a:t>
            </a:r>
          </a:p>
          <a:p>
            <a:r>
              <a:rPr lang="en-US" dirty="0"/>
              <a:t>Review of institutional goals</a:t>
            </a:r>
          </a:p>
          <a:p>
            <a:r>
              <a:rPr lang="en-US" dirty="0"/>
              <a:t>Review of system-level goals</a:t>
            </a:r>
          </a:p>
          <a:p>
            <a:r>
              <a:rPr lang="en-US" dirty="0"/>
              <a:t>Recommendation for compensation adjustment</a:t>
            </a:r>
          </a:p>
          <a:p>
            <a:r>
              <a:rPr lang="en-US" dirty="0"/>
              <a:t>Attachments (goals, self-assessment, data, metrics, etc.)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http://www.mass.edu/foradmin/trustees/documents/AnnualPresidentialEvaluationOutline.pdf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731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cap="none" dirty="0"/>
              <a:t>Agenda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1981200" y="1999573"/>
            <a:ext cx="7772400" cy="3829058"/>
          </a:xfrm>
        </p:spPr>
        <p:txBody>
          <a:bodyPr>
            <a:normAutofit/>
          </a:bodyPr>
          <a:lstStyle/>
          <a:p>
            <a:r>
              <a:rPr lang="en-US" dirty="0"/>
              <a:t> Why Presidential Assessment Matters</a:t>
            </a:r>
          </a:p>
          <a:p>
            <a:r>
              <a:rPr lang="en-US" dirty="0"/>
              <a:t> Boards and Presidents</a:t>
            </a:r>
          </a:p>
          <a:p>
            <a:r>
              <a:rPr lang="en-US" dirty="0"/>
              <a:t> The Massachusetts Context</a:t>
            </a:r>
          </a:p>
          <a:p>
            <a:r>
              <a:rPr lang="en-US" dirty="0"/>
              <a:t> Annual Assessment </a:t>
            </a:r>
          </a:p>
          <a:p>
            <a:r>
              <a:rPr lang="en-US" dirty="0"/>
              <a:t> Periodic Comprehensive Evaluations</a:t>
            </a:r>
          </a:p>
          <a:p>
            <a:r>
              <a:rPr lang="en-US" dirty="0"/>
              <a:t> Discussion and Q &amp; A</a:t>
            </a:r>
          </a:p>
        </p:txBody>
      </p:sp>
    </p:spTree>
    <p:extLst>
      <p:ext uri="{BB962C8B-B14F-4D97-AF65-F5344CB8AC3E}">
        <p14:creationId xmlns:p14="http://schemas.microsoft.com/office/powerpoint/2010/main" val="2943249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cap="none" dirty="0"/>
              <a:t>Why Presidential Assessment Matters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838200" y="1585154"/>
            <a:ext cx="10520680" cy="4778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Good practice</a:t>
            </a:r>
            <a:r>
              <a:rPr lang="en-US" dirty="0"/>
              <a:t>—set goals and assess progress, enhance performance, improve board/president relationship</a:t>
            </a:r>
          </a:p>
          <a:p>
            <a:endParaRPr lang="en-US" sz="900" dirty="0"/>
          </a:p>
          <a:p>
            <a:pPr>
              <a:buNone/>
            </a:pPr>
            <a:r>
              <a:rPr lang="en-US" b="1" dirty="0"/>
              <a:t>State law</a:t>
            </a:r>
            <a:r>
              <a:rPr lang="en-US" dirty="0"/>
              <a:t>—requires assessment annually and comprehensively every 3 or 5 years; informs compensation </a:t>
            </a:r>
          </a:p>
          <a:p>
            <a:endParaRPr lang="en-US" sz="800" dirty="0"/>
          </a:p>
          <a:p>
            <a:pPr>
              <a:buNone/>
            </a:pPr>
            <a:r>
              <a:rPr lang="en-US" b="1" dirty="0"/>
              <a:t>Institutional accreditation</a:t>
            </a:r>
            <a:r>
              <a:rPr lang="en-US" dirty="0"/>
              <a:t>—NEASC standard 3.10: </a:t>
            </a:r>
            <a:r>
              <a:rPr lang="en-US" i="1" dirty="0"/>
              <a:t>The board appoints and periodically reviews the performance of the chief executive officer..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7136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cap="none" dirty="0"/>
              <a:t>Boards and Presidents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838201" y="1690688"/>
            <a:ext cx="10223499" cy="459801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spcAft>
                <a:spcPts val="800"/>
              </a:spcAft>
            </a:pPr>
            <a:r>
              <a:rPr lang="en-US" dirty="0"/>
              <a:t>Select, support, </a:t>
            </a:r>
            <a:r>
              <a:rPr lang="en-US" i="1" dirty="0"/>
              <a:t>and</a:t>
            </a:r>
            <a:r>
              <a:rPr lang="en-US" dirty="0"/>
              <a:t> assess </a:t>
            </a:r>
          </a:p>
          <a:p>
            <a:pPr marL="457200" indent="-457200">
              <a:spcBef>
                <a:spcPts val="600"/>
              </a:spcBef>
              <a:spcAft>
                <a:spcPts val="800"/>
              </a:spcAft>
            </a:pPr>
            <a:r>
              <a:rPr lang="en-US" dirty="0"/>
              <a:t>Trustees as fiduciaries—act collectively, independent of appointing authority (no Lone Rangers)</a:t>
            </a:r>
          </a:p>
          <a:p>
            <a:pPr marL="457200" indent="-457200">
              <a:spcBef>
                <a:spcPts val="600"/>
              </a:spcBef>
              <a:spcAft>
                <a:spcPts val="800"/>
              </a:spcAft>
            </a:pPr>
            <a:r>
              <a:rPr lang="en-US" dirty="0"/>
              <a:t>Board chair/president relationship key—but chair and board must act together</a:t>
            </a:r>
          </a:p>
          <a:p>
            <a:pPr marL="457200" indent="-457200">
              <a:spcBef>
                <a:spcPts val="600"/>
              </a:spcBef>
              <a:spcAft>
                <a:spcPts val="800"/>
              </a:spcAft>
            </a:pPr>
            <a:r>
              <a:rPr lang="en-US" dirty="0"/>
              <a:t>Regular communication, not once a year</a:t>
            </a:r>
          </a:p>
          <a:p>
            <a:pPr marL="457200" indent="-457200">
              <a:spcBef>
                <a:spcPts val="600"/>
              </a:spcBef>
              <a:spcAft>
                <a:spcPts val="800"/>
              </a:spcAft>
            </a:pPr>
            <a:r>
              <a:rPr lang="en-US" dirty="0"/>
              <a:t>Accountability: transparency; communication; shared vision, goals, and priorities</a:t>
            </a:r>
          </a:p>
        </p:txBody>
      </p:sp>
    </p:spTree>
    <p:extLst>
      <p:ext uri="{BB962C8B-B14F-4D97-AF65-F5344CB8AC3E}">
        <p14:creationId xmlns:p14="http://schemas.microsoft.com/office/powerpoint/2010/main" val="3474975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1" y="365909"/>
            <a:ext cx="9123680" cy="1470025"/>
          </a:xfrm>
        </p:spPr>
        <p:txBody>
          <a:bodyPr/>
          <a:lstStyle/>
          <a:p>
            <a:r>
              <a:rPr lang="en-US" sz="4000" b="1" cap="none" dirty="0"/>
              <a:t>The Academic Presidency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1320801" y="1835934"/>
            <a:ext cx="10325099" cy="43682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i="1" dirty="0">
                <a:solidFill>
                  <a:schemeClr val="tx1"/>
                </a:solidFill>
              </a:rPr>
              <a:t>“</a:t>
            </a:r>
            <a:r>
              <a:rPr lang="en-US" sz="2000" dirty="0">
                <a:solidFill>
                  <a:schemeClr val="tx1"/>
                </a:solidFill>
              </a:rPr>
              <a:t>The president acts within an institutional context which is determined by the attitude of the </a:t>
            </a:r>
            <a:r>
              <a:rPr lang="en-US" sz="2000" b="1" dirty="0">
                <a:solidFill>
                  <a:schemeClr val="tx1"/>
                </a:solidFill>
              </a:rPr>
              <a:t>faculty</a:t>
            </a:r>
            <a:r>
              <a:rPr lang="en-US" sz="2000" dirty="0">
                <a:solidFill>
                  <a:schemeClr val="tx1"/>
                </a:solidFill>
              </a:rPr>
              <a:t>, the behavior of the </a:t>
            </a:r>
            <a:r>
              <a:rPr lang="en-US" sz="2000" b="1" dirty="0">
                <a:solidFill>
                  <a:schemeClr val="tx1"/>
                </a:solidFill>
              </a:rPr>
              <a:t>student</a:t>
            </a:r>
            <a:r>
              <a:rPr lang="en-US" sz="2000" dirty="0">
                <a:solidFill>
                  <a:schemeClr val="tx1"/>
                </a:solidFill>
              </a:rPr>
              <a:t> body, the presence or absence of </a:t>
            </a:r>
            <a:r>
              <a:rPr lang="en-US" sz="2000" b="1" dirty="0">
                <a:solidFill>
                  <a:schemeClr val="tx1"/>
                </a:solidFill>
              </a:rPr>
              <a:t>collective bargaining</a:t>
            </a:r>
            <a:r>
              <a:rPr lang="en-US" sz="2000" dirty="0">
                <a:solidFill>
                  <a:schemeClr val="tx1"/>
                </a:solidFill>
              </a:rPr>
              <a:t>, the influence of </a:t>
            </a:r>
            <a:r>
              <a:rPr lang="en-US" sz="2000" b="1" dirty="0">
                <a:solidFill>
                  <a:schemeClr val="tx1"/>
                </a:solidFill>
              </a:rPr>
              <a:t>alumni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b="1" dirty="0">
                <a:solidFill>
                  <a:schemeClr val="tx1"/>
                </a:solidFill>
              </a:rPr>
              <a:t>legislators</a:t>
            </a:r>
            <a:r>
              <a:rPr lang="en-US" sz="2000" dirty="0">
                <a:solidFill>
                  <a:schemeClr val="tx1"/>
                </a:solidFill>
              </a:rPr>
              <a:t> and </a:t>
            </a:r>
            <a:r>
              <a:rPr lang="en-US" sz="2000" b="1" dirty="0">
                <a:solidFill>
                  <a:schemeClr val="tx1"/>
                </a:solidFill>
              </a:rPr>
              <a:t>self-interest groups</a:t>
            </a:r>
            <a:r>
              <a:rPr lang="en-US" sz="2000" dirty="0">
                <a:solidFill>
                  <a:schemeClr val="tx1"/>
                </a:solidFill>
              </a:rPr>
              <a:t>, the degree of control by the central office in a </a:t>
            </a:r>
            <a:r>
              <a:rPr lang="en-US" sz="2000" b="1" dirty="0">
                <a:solidFill>
                  <a:schemeClr val="tx1"/>
                </a:solidFill>
              </a:rPr>
              <a:t>statewide system</a:t>
            </a:r>
            <a:r>
              <a:rPr lang="en-US" sz="2000" dirty="0">
                <a:solidFill>
                  <a:schemeClr val="tx1"/>
                </a:solidFill>
              </a:rPr>
              <a:t>, and most critically the extent of authority and responsibility of the </a:t>
            </a:r>
            <a:r>
              <a:rPr lang="en-US" sz="2000" b="1" dirty="0">
                <a:solidFill>
                  <a:schemeClr val="tx1"/>
                </a:solidFill>
              </a:rPr>
              <a:t>governing board</a:t>
            </a:r>
            <a:r>
              <a:rPr lang="en-US" sz="2000" dirty="0">
                <a:solidFill>
                  <a:schemeClr val="tx1"/>
                </a:solidFill>
              </a:rPr>
              <a:t>. An adequate appraisal of the president’s role must take into account the attitudes, prerogatives and behavior of these groups.” 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	John </a:t>
            </a:r>
            <a:r>
              <a:rPr lang="en-US" sz="2000" dirty="0" err="1">
                <a:solidFill>
                  <a:schemeClr val="tx1"/>
                </a:solidFill>
              </a:rPr>
              <a:t>Nason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8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9714" y="286779"/>
            <a:ext cx="10564586" cy="1470025"/>
          </a:xfrm>
        </p:spPr>
        <p:txBody>
          <a:bodyPr>
            <a:noAutofit/>
          </a:bodyPr>
          <a:lstStyle/>
          <a:p>
            <a:r>
              <a:rPr lang="en-US" sz="4000" b="1" cap="none" dirty="0"/>
              <a:t>Challenges Assessing Leadership in the Academic Presidency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979715" y="1664488"/>
            <a:ext cx="10927806" cy="4567870"/>
          </a:xfrm>
        </p:spPr>
        <p:txBody>
          <a:bodyPr>
            <a:normAutofit fontScale="25000" lnSpcReduction="20000"/>
          </a:bodyPr>
          <a:lstStyle/>
          <a:p>
            <a:pPr marL="571500" indent="-571500">
              <a:lnSpc>
                <a:spcPct val="120000"/>
              </a:lnSpc>
            </a:pPr>
            <a:r>
              <a:rPr lang="en-US" sz="11200" dirty="0"/>
              <a:t>Metrics of performance: no single bottom line, operational and strategic indicators, qualitative and quantitative data, many constituencies, competing goals</a:t>
            </a:r>
          </a:p>
          <a:p>
            <a:pPr marL="571500" indent="-571500">
              <a:lnSpc>
                <a:spcPct val="120000"/>
              </a:lnSpc>
            </a:pPr>
            <a:r>
              <a:rPr lang="en-US" sz="11200" dirty="0"/>
              <a:t>Like steering a battleship  </a:t>
            </a:r>
          </a:p>
          <a:p>
            <a:pPr marL="571500" indent="-571500">
              <a:lnSpc>
                <a:spcPct val="120000"/>
              </a:lnSpc>
            </a:pPr>
            <a:r>
              <a:rPr lang="en-US" sz="11200" dirty="0"/>
              <a:t>Complex role of governing board, supporting </a:t>
            </a:r>
            <a:r>
              <a:rPr lang="en-US" sz="11200" i="1" dirty="0"/>
              <a:t>and</a:t>
            </a:r>
            <a:r>
              <a:rPr lang="en-US" sz="11200" dirty="0"/>
              <a:t> evaluating the president</a:t>
            </a:r>
          </a:p>
          <a:p>
            <a:pPr marL="571500" indent="-571500">
              <a:lnSpc>
                <a:spcPct val="120000"/>
              </a:lnSpc>
            </a:pPr>
            <a:r>
              <a:rPr lang="en-US" sz="11200" dirty="0"/>
              <a:t>Trustees at a distance, from diverse fields; board conflicts and back channels</a:t>
            </a:r>
          </a:p>
          <a:p>
            <a:pPr marL="571500" indent="-571500">
              <a:lnSpc>
                <a:spcPct val="120000"/>
              </a:lnSpc>
            </a:pPr>
            <a:r>
              <a:rPr lang="en-US" sz="11200" dirty="0"/>
              <a:t>Social media, 24/7 job</a:t>
            </a:r>
            <a:r>
              <a:rPr lang="en-US" sz="9600" dirty="0"/>
              <a:t>			</a:t>
            </a: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766684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cap="none" dirty="0"/>
              <a:t>The Massachusetts Context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838200" y="2117751"/>
            <a:ext cx="10276840" cy="3085929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800"/>
              </a:spcAft>
            </a:pPr>
            <a:r>
              <a:rPr lang="en-US" dirty="0"/>
              <a:t>Open meeting laws: 7 exceptions—presidential  assessment is </a:t>
            </a:r>
            <a:r>
              <a:rPr lang="en-US" u="sng" dirty="0"/>
              <a:t>not</a:t>
            </a:r>
            <a:r>
              <a:rPr lang="en-US" dirty="0"/>
              <a:t> one</a:t>
            </a:r>
          </a:p>
          <a:p>
            <a:pPr marL="457200" indent="-457200">
              <a:spcAft>
                <a:spcPts val="800"/>
              </a:spcAft>
            </a:pPr>
            <a:r>
              <a:rPr lang="en-US" dirty="0"/>
              <a:t>Institutional and system/state goals</a:t>
            </a:r>
          </a:p>
          <a:p>
            <a:pPr marL="457200" indent="-457200">
              <a:spcAft>
                <a:spcPts val="800"/>
              </a:spcAft>
            </a:pPr>
            <a:r>
              <a:rPr lang="en-US" dirty="0"/>
              <a:t>Institutional board and MBHE roles</a:t>
            </a:r>
          </a:p>
          <a:p>
            <a:pPr marL="457200" indent="-457200">
              <a:spcAft>
                <a:spcPts val="800"/>
              </a:spcAft>
            </a:pPr>
            <a:r>
              <a:rPr lang="en-US" dirty="0"/>
              <a:t>Fiscal realities for compensation</a:t>
            </a:r>
          </a:p>
        </p:txBody>
      </p:sp>
    </p:spTree>
    <p:extLst>
      <p:ext uri="{BB962C8B-B14F-4D97-AF65-F5344CB8AC3E}">
        <p14:creationId xmlns:p14="http://schemas.microsoft.com/office/powerpoint/2010/main" val="531133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4720" y="370114"/>
            <a:ext cx="9631681" cy="853782"/>
          </a:xfrm>
        </p:spPr>
        <p:txBody>
          <a:bodyPr>
            <a:normAutofit/>
          </a:bodyPr>
          <a:lstStyle/>
          <a:p>
            <a:r>
              <a:rPr lang="en-US" sz="3600" b="1" cap="none" dirty="0">
                <a:latin typeface="Verdana"/>
                <a:ea typeface="Verdana"/>
                <a:cs typeface="Verdana"/>
              </a:rPr>
              <a:t>Annual Assessment Process</a:t>
            </a:r>
            <a:endParaRPr lang="en-US" sz="3600" cap="none">
              <a:latin typeface="Verdana"/>
              <a:ea typeface="Verdana"/>
              <a:cs typeface="Verdan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934720" y="1643948"/>
            <a:ext cx="10444480" cy="521405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1200" b="1" dirty="0"/>
              <a:t>Assessment Committee Review</a:t>
            </a:r>
            <a:endParaRPr lang="en-US" sz="4000" dirty="0"/>
          </a:p>
          <a:p>
            <a:pPr marL="571500" indent="-571500">
              <a:lnSpc>
                <a:spcPct val="120000"/>
              </a:lnSpc>
            </a:pPr>
            <a:r>
              <a:rPr lang="en-US" sz="9600" dirty="0"/>
              <a:t>President’s self-assessment</a:t>
            </a:r>
          </a:p>
          <a:p>
            <a:pPr marL="571500" indent="-571500">
              <a:lnSpc>
                <a:spcPct val="120000"/>
              </a:lnSpc>
            </a:pPr>
            <a:r>
              <a:rPr lang="en-US" sz="9600" dirty="0"/>
              <a:t>feedback from other board members</a:t>
            </a:r>
          </a:p>
          <a:p>
            <a:pPr marL="571500" indent="-571500">
              <a:lnSpc>
                <a:spcPct val="120000"/>
              </a:lnSpc>
            </a:pPr>
            <a:r>
              <a:rPr lang="en-US" sz="9600" dirty="0"/>
              <a:t>feedback from other sources</a:t>
            </a:r>
          </a:p>
          <a:p>
            <a:pPr marL="571500" indent="-571500">
              <a:lnSpc>
                <a:spcPct val="120000"/>
              </a:lnSpc>
            </a:pPr>
            <a:r>
              <a:rPr lang="en-US" sz="9600" dirty="0"/>
              <a:t>questionnaires and surveys: not typical</a:t>
            </a:r>
          </a:p>
          <a:p>
            <a:pPr>
              <a:buNone/>
            </a:pPr>
            <a:endParaRPr lang="en-US" sz="5600" dirty="0"/>
          </a:p>
          <a:p>
            <a:pPr>
              <a:buNone/>
            </a:pPr>
            <a:r>
              <a:rPr lang="en-US" sz="11200" b="1" dirty="0"/>
              <a:t>Review with President</a:t>
            </a:r>
            <a:endParaRPr lang="en-US" sz="4000" dirty="0"/>
          </a:p>
          <a:p>
            <a:pPr marL="571500" indent="-571500">
              <a:lnSpc>
                <a:spcPct val="120000"/>
              </a:lnSpc>
            </a:pPr>
            <a:r>
              <a:rPr lang="en-US" sz="9600" dirty="0"/>
              <a:t>board chair and chair of the committee meet promptly with the president to provide feedback</a:t>
            </a:r>
          </a:p>
          <a:p>
            <a:pPr marL="571500" indent="-571500">
              <a:lnSpc>
                <a:spcPct val="120000"/>
              </a:lnSpc>
            </a:pPr>
            <a:r>
              <a:rPr lang="en-US" sz="9600" dirty="0"/>
              <a:t>documented oral and/or written review focusing on the future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4800" dirty="0">
                <a:hlinkClick r:id="rId3"/>
              </a:rPr>
              <a:t>http://www.mass.edu/foradmin/trustees/documents/AnnualPresidentialEvaluationOutline.pdf</a:t>
            </a:r>
            <a:r>
              <a:rPr lang="en-US" sz="4800" dirty="0"/>
              <a:t>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437329"/>
      </p:ext>
    </p:extLst>
  </p:cSld>
  <p:clrMapOvr>
    <a:masterClrMapping/>
  </p:clrMapOvr>
</p:sld>
</file>

<file path=ppt/theme/theme1.xml><?xml version="1.0" encoding="utf-8"?>
<a:theme xmlns:a="http://schemas.openxmlformats.org/drawingml/2006/main" name="AGB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+ FY18 AGB Template - PRECONFERENCE WORKSHOP [Read-Only]" id="{8E201763-59EC-4418-AF3C-6CBB6959902D}" vid="{EC10E64E-3641-44F3-B010-CEFF627967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96906990FABA47819402D8A429D64C" ma:contentTypeVersion="7" ma:contentTypeDescription="Create a new document." ma:contentTypeScope="" ma:versionID="100549053ba111a364bd57193f296822">
  <xsd:schema xmlns:xsd="http://www.w3.org/2001/XMLSchema" xmlns:xs="http://www.w3.org/2001/XMLSchema" xmlns:p="http://schemas.microsoft.com/office/2006/metadata/properties" xmlns:ns2="0d62f770-1e57-406d-858f-c1f16718303f" xmlns:ns3="ffac67d5-abf2-4057-aee3-0c42d4967056" targetNamespace="http://schemas.microsoft.com/office/2006/metadata/properties" ma:root="true" ma:fieldsID="87d9073312815a9468d786cdac1b6ec8" ns2:_="" ns3:_="">
    <xsd:import namespace="0d62f770-1e57-406d-858f-c1f16718303f"/>
    <xsd:import namespace="ffac67d5-abf2-4057-aee3-0c42d496705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62f770-1e57-406d-858f-c1f16718303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ac67d5-abf2-4057-aee3-0c42d49670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16B058-F776-46D7-88CA-13941DFCFE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A50749-66DC-4498-A1D5-DEEFF1B72A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62f770-1e57-406d-858f-c1f16718303f"/>
    <ds:schemaRef ds:uri="ffac67d5-abf2-4057-aee3-0c42d49670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06F51E-BCFD-4DB3-8F27-28AB128FC346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0d62f770-1e57-406d-858f-c1f16718303f"/>
    <ds:schemaRef ds:uri="http://schemas.microsoft.com/office/2006/metadata/properties"/>
    <ds:schemaRef ds:uri="ffac67d5-abf2-4057-aee3-0c42d496705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FY18 AGB Template - PRECONFERENCE WORKSHOP</Template>
  <TotalTime>1342</TotalTime>
  <Words>853</Words>
  <Application>Microsoft Office PowerPoint</Application>
  <PresentationFormat>Widescreen</PresentationFormat>
  <Paragraphs>176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Helvetica Neue</vt:lpstr>
      <vt:lpstr>Verdana</vt:lpstr>
      <vt:lpstr>AGB Template</vt:lpstr>
      <vt:lpstr>2019 Massachusetts Board of Higher Education Trustees Conference</vt:lpstr>
      <vt:lpstr>PowerPoint Presentation</vt:lpstr>
      <vt:lpstr>Agenda</vt:lpstr>
      <vt:lpstr>Why Presidential Assessment Matters</vt:lpstr>
      <vt:lpstr>Boards and Presidents</vt:lpstr>
      <vt:lpstr>The Academic Presidency</vt:lpstr>
      <vt:lpstr>Challenges Assessing Leadership in the Academic Presidency</vt:lpstr>
      <vt:lpstr>The Massachusetts Context</vt:lpstr>
      <vt:lpstr>Annual Assessment Process</vt:lpstr>
      <vt:lpstr>Periodic Comprehensive Evaluations: Multi-Source or 360 Reviews </vt:lpstr>
      <vt:lpstr>Periodic Comprehensive Evaluations: Protocols and Participants</vt:lpstr>
      <vt:lpstr>Comprehensive Evaluation Process</vt:lpstr>
      <vt:lpstr>Comprehensive Evaluation Process (cont.)</vt:lpstr>
      <vt:lpstr>Topics for Interviews on President’s Performance</vt:lpstr>
      <vt:lpstr>Survey or No Survey?</vt:lpstr>
      <vt:lpstr>Potential Survey Items—open ended </vt:lpstr>
      <vt:lpstr>Leadership Development</vt:lpstr>
      <vt:lpstr>Process Issues and Special Situations</vt:lpstr>
      <vt:lpstr>Resources</vt:lpstr>
      <vt:lpstr>Questions and Discussion</vt:lpstr>
      <vt:lpstr>MBHE Annual Presidential Evaluation: Outline of Report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Merrill Schwartz</dc:creator>
  <cp:lastModifiedBy>Chadha, Suchita (DHE)</cp:lastModifiedBy>
  <cp:revision>225</cp:revision>
  <dcterms:created xsi:type="dcterms:W3CDTF">2018-02-13T20:55:47Z</dcterms:created>
  <dcterms:modified xsi:type="dcterms:W3CDTF">2019-04-02T12:55:32Z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0x010100B696906990FABA47819402D8A429D64C</vt:lpwstr>
  </property>
</Properties>
</file>